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y="5143500" cx="9144000"/>
  <p:notesSz cx="6858000" cy="9144000"/>
  <p:embeddedFontLst>
    <p:embeddedFont>
      <p:font typeface="IBM Plex Sans"/>
      <p:regular r:id="rId43"/>
      <p:bold r:id="rId44"/>
      <p:italic r:id="rId45"/>
      <p:boldItalic r:id="rId46"/>
    </p:embeddedFont>
    <p:embeddedFont>
      <p:font typeface="Overpass"/>
      <p:regular r:id="rId47"/>
      <p:bold r:id="rId48"/>
      <p:italic r:id="rId49"/>
      <p:boldItalic r:id="rId50"/>
    </p:embeddedFont>
    <p:embeddedFont>
      <p:font typeface="IBM Plex Mono SemiBold"/>
      <p:regular r:id="rId51"/>
      <p:bold r:id="rId52"/>
      <p:italic r:id="rId53"/>
      <p:boldItalic r:id="rId54"/>
    </p:embeddedFont>
    <p:embeddedFont>
      <p:font typeface="Overpass SemiBold"/>
      <p:regular r:id="rId55"/>
      <p:bold r:id="rId56"/>
      <p:italic r:id="rId57"/>
      <p:boldItalic r:id="rId58"/>
    </p:embeddedFont>
    <p:embeddedFont>
      <p:font typeface="IBM Plex Mono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font" Target="fonts/IBMPlexSans-bold.fntdata"/><Relationship Id="rId43" Type="http://schemas.openxmlformats.org/officeDocument/2006/relationships/font" Target="fonts/IBMPlexSans-regular.fntdata"/><Relationship Id="rId46" Type="http://schemas.openxmlformats.org/officeDocument/2006/relationships/font" Target="fonts/IBMPlexSans-boldItalic.fntdata"/><Relationship Id="rId45" Type="http://schemas.openxmlformats.org/officeDocument/2006/relationships/font" Target="fonts/IBMPlexSans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Overpass-bold.fntdata"/><Relationship Id="rId47" Type="http://schemas.openxmlformats.org/officeDocument/2006/relationships/font" Target="fonts/Overpass-regular.fntdata"/><Relationship Id="rId49" Type="http://schemas.openxmlformats.org/officeDocument/2006/relationships/font" Target="fonts/Overpas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IBMPlexMono-boldItalic.fntdata"/><Relationship Id="rId61" Type="http://schemas.openxmlformats.org/officeDocument/2006/relationships/font" Target="fonts/IBMPlexMono-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IBMPlexMono-bold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IBMPlexMonoSemiBold-regular.fntdata"/><Relationship Id="rId50" Type="http://schemas.openxmlformats.org/officeDocument/2006/relationships/font" Target="fonts/Overpass-boldItalic.fntdata"/><Relationship Id="rId53" Type="http://schemas.openxmlformats.org/officeDocument/2006/relationships/font" Target="fonts/IBMPlexMonoSemiBold-italic.fntdata"/><Relationship Id="rId52" Type="http://schemas.openxmlformats.org/officeDocument/2006/relationships/font" Target="fonts/IBMPlexMonoSemiBold-bold.fntdata"/><Relationship Id="rId11" Type="http://schemas.openxmlformats.org/officeDocument/2006/relationships/slide" Target="slides/slide7.xml"/><Relationship Id="rId55" Type="http://schemas.openxmlformats.org/officeDocument/2006/relationships/font" Target="fonts/OverpassSemiBold-regular.fntdata"/><Relationship Id="rId10" Type="http://schemas.openxmlformats.org/officeDocument/2006/relationships/slide" Target="slides/slide6.xml"/><Relationship Id="rId54" Type="http://schemas.openxmlformats.org/officeDocument/2006/relationships/font" Target="fonts/IBMPlexMonoSemiBold-boldItalic.fntdata"/><Relationship Id="rId13" Type="http://schemas.openxmlformats.org/officeDocument/2006/relationships/slide" Target="slides/slide9.xml"/><Relationship Id="rId57" Type="http://schemas.openxmlformats.org/officeDocument/2006/relationships/font" Target="fonts/OverpassSemiBold-italic.fntdata"/><Relationship Id="rId12" Type="http://schemas.openxmlformats.org/officeDocument/2006/relationships/slide" Target="slides/slide8.xml"/><Relationship Id="rId56" Type="http://schemas.openxmlformats.org/officeDocument/2006/relationships/font" Target="fonts/OverpassSemiBold-bold.fntdata"/><Relationship Id="rId15" Type="http://schemas.openxmlformats.org/officeDocument/2006/relationships/slide" Target="slides/slide11.xml"/><Relationship Id="rId59" Type="http://schemas.openxmlformats.org/officeDocument/2006/relationships/font" Target="fonts/IBMPlexMono-regular.fntdata"/><Relationship Id="rId14" Type="http://schemas.openxmlformats.org/officeDocument/2006/relationships/slide" Target="slides/slide10.xml"/><Relationship Id="rId58" Type="http://schemas.openxmlformats.org/officeDocument/2006/relationships/font" Target="fonts/OverpassSemiBold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4855d5c30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24855d5c30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bcc197c41c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bcc197c41c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bcc9e990e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bcc9e990e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bcc9e990e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bcc9e990e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bcc9e990e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bcc9e990e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bcc9e990e3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bcc9e990e3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bcc9e990e3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bcc9e990e3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bcc9e990e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bcc9e990e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bcc197c41c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bcc197c41c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bcc9e990e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bcc9e990e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bcc197c41c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bcc197c41c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bcc197c41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bcc197c41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bcc9e990e3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bcc9e990e3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bcc9e990e3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bcc9e990e3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bcc197c41c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bcc197c41c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bcc9e990e3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bcc9e990e3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bcc9e990e3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bcc9e990e3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bcc9e990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bcc9e990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bcc9e990e3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bcc9e990e3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bcc9e990e3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bcc9e990e3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bcc9e990e3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bcc9e990e3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bcc9e990e3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bcc9e990e3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bcc197c41c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bcc197c41c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bcc9e990e3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bcc9e990e3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dbd66806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dbd66806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bcc9e990e3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bcc9e990e3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bcc9e990e3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bcc9e990e3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bcc9e990e3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bcc9e990e3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bcc9e990e3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bcc9e990e3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bcc9e990e3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bcc9e990e3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bcc9e990e3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bcc9e990e3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1602946da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1602946da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bcc197c41c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bcc197c41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bcc197c41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bcc197c41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bcc197c41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bcc197c41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bcc9e990e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bcc9e990e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bcc9e990e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bcc9e990e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bcc197c41c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bcc197c41c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verpass"/>
              <a:buNone/>
              <a:defRPr sz="2800">
                <a:latin typeface="Overpass"/>
                <a:ea typeface="Overpass"/>
                <a:cs typeface="Overpass"/>
                <a:sym typeface="Overpas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◻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▫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◻"/>
              <a:defRPr sz="18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▫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◻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▫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◻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▫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147950"/>
            <a:ext cx="5874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◻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▫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▫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450150"/>
            <a:ext cx="8248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verpass SemiBold"/>
              <a:buNone/>
              <a:defRPr sz="21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◻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▫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▫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verpass"/>
              <a:buNone/>
              <a:defRPr>
                <a:latin typeface="Overpass"/>
                <a:ea typeface="Overpass"/>
                <a:cs typeface="Overpass"/>
                <a:sym typeface="Overpass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.jpg"/><Relationship Id="rId2" Type="http://schemas.openxmlformats.org/officeDocument/2006/relationships/hyperlink" Target="mailto:hi@sikalabs.com" TargetMode="External"/><Relationship Id="rId3" Type="http://schemas.openxmlformats.org/officeDocument/2006/relationships/hyperlink" Target="https://sikalabs.com" TargetMode="External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E1E1"/>
              </a:buClr>
              <a:buSzPts val="2500"/>
              <a:buFont typeface="IBM Plex Mono"/>
              <a:buNone/>
              <a:defRPr b="1" sz="2500">
                <a:solidFill>
                  <a:srgbClr val="E1E1E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8BFB0"/>
              </a:buClr>
              <a:buSzPts val="1800"/>
              <a:buFont typeface="IBM Plex Sans"/>
              <a:buChar char="■"/>
              <a:defRPr sz="1800">
                <a:solidFill>
                  <a:srgbClr val="E1E1E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C8BFB0"/>
              </a:buClr>
              <a:buSzPts val="1400"/>
              <a:buFont typeface="IBM Plex Sans"/>
              <a:buChar char="◻"/>
              <a:defRPr>
                <a:solidFill>
                  <a:srgbClr val="E1E1E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C8BFB0"/>
              </a:buClr>
              <a:buSzPts val="1400"/>
              <a:buFont typeface="IBM Plex Sans"/>
              <a:buChar char="▫"/>
              <a:defRPr>
                <a:solidFill>
                  <a:srgbClr val="E1E1E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1E1E1"/>
              </a:buClr>
              <a:buSzPts val="1400"/>
              <a:buFont typeface="IBM Plex Sans"/>
              <a:buChar char="▫"/>
              <a:defRPr>
                <a:solidFill>
                  <a:srgbClr val="E1E1E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C8BFB0"/>
              </a:buClr>
              <a:buSzPts val="1400"/>
              <a:buFont typeface="IBM Plex Sans"/>
              <a:buChar char="▫"/>
              <a:defRPr>
                <a:solidFill>
                  <a:srgbClr val="E1E1E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C8BFB0"/>
              </a:buClr>
              <a:buSzPts val="1400"/>
              <a:buFont typeface="IBM Plex Sans"/>
              <a:buChar char="▫"/>
              <a:defRPr>
                <a:solidFill>
                  <a:srgbClr val="E1E1E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C8BFB0"/>
              </a:buClr>
              <a:buSzPts val="1400"/>
              <a:buFont typeface="IBM Plex Sans"/>
              <a:buChar char="▫"/>
              <a:defRPr>
                <a:solidFill>
                  <a:srgbClr val="E1E1E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C8BFB0"/>
              </a:buClr>
              <a:buSzPts val="1400"/>
              <a:buFont typeface="IBM Plex Sans"/>
              <a:buChar char="▫"/>
              <a:defRPr>
                <a:solidFill>
                  <a:srgbClr val="E1E1E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C8BFB0"/>
              </a:buClr>
              <a:buSzPts val="1400"/>
              <a:buFont typeface="IBM Plex Sans"/>
              <a:buChar char="▫"/>
              <a:defRPr>
                <a:solidFill>
                  <a:srgbClr val="E1E1E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>
            <p:ph idx="2" type="title"/>
          </p:nvPr>
        </p:nvSpPr>
        <p:spPr>
          <a:xfrm>
            <a:off x="311700" y="703375"/>
            <a:ext cx="70338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808080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/>
        </p:nvSpPr>
        <p:spPr>
          <a:xfrm>
            <a:off x="311700" y="4663225"/>
            <a:ext cx="61497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1E1E1"/>
                </a:solidFill>
                <a:latin typeface="IBM Plex Sans"/>
                <a:ea typeface="IBM Plex Sans"/>
                <a:cs typeface="IBM Plex Sans"/>
                <a:sym typeface="IBM Plex Sans"/>
              </a:rPr>
              <a:t>SikaLabs s.r.o.          </a:t>
            </a:r>
            <a:r>
              <a:rPr b="1" lang="en" sz="1200">
                <a:solidFill>
                  <a:schemeClr val="hlink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2"/>
              </a:rPr>
              <a:t>hi@sikalabs.com</a:t>
            </a:r>
            <a:r>
              <a:rPr b="1" lang="en" sz="1200">
                <a:latin typeface="IBM Plex Sans"/>
                <a:ea typeface="IBM Plex Sans"/>
                <a:cs typeface="IBM Plex Sans"/>
                <a:sym typeface="IBM Plex Sans"/>
              </a:rPr>
              <a:t>          </a:t>
            </a:r>
            <a:r>
              <a:rPr b="1" lang="en" sz="1200">
                <a:solidFill>
                  <a:schemeClr val="hlink"/>
                </a:solidFill>
                <a:uFill>
                  <a:noFill/>
                </a:uFill>
                <a:latin typeface="IBM Plex Sans"/>
                <a:ea typeface="IBM Plex Sans"/>
                <a:cs typeface="IBM Plex Sans"/>
                <a:sym typeface="IBM Plex Sans"/>
                <a:hlinkClick r:id="rId3"/>
              </a:rPr>
              <a:t>sikalabs.com</a:t>
            </a:r>
            <a:endParaRPr b="1" sz="1200">
              <a:solidFill>
                <a:srgbClr val="E1E1E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ondrej@sika.io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12.png"/><Relationship Id="rId5" Type="http://schemas.openxmlformats.org/officeDocument/2006/relationships/image" Target="../media/image6.png"/><Relationship Id="rId6" Type="http://schemas.openxmlformats.org/officeDocument/2006/relationships/image" Target="../media/image14.png"/><Relationship Id="rId7" Type="http://schemas.openxmlformats.org/officeDocument/2006/relationships/image" Target="../media/image28.png"/><Relationship Id="rId8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3023225"/>
            <a:ext cx="8520600" cy="160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</a:rPr>
              <a:t>Ondřej Šika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</a:rPr>
              <a:t>Freelance &amp; </a:t>
            </a:r>
            <a:r>
              <a:rPr lang="en" sz="1200">
                <a:solidFill>
                  <a:srgbClr val="FFFFFF"/>
                </a:solidFill>
              </a:rPr>
              <a:t>SikaLabs</a:t>
            </a:r>
            <a:r>
              <a:rPr lang="en" sz="1200">
                <a:solidFill>
                  <a:srgbClr val="FFFFFF"/>
                </a:solidFill>
              </a:rPr>
              <a:t> s.r.o.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ondrej@sika.io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FFFF"/>
                </a:solidFill>
              </a:rPr>
              <a:t>@ondrejsika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FFFF"/>
                </a:solidFill>
              </a:rPr>
              <a:t>/in/ondrejsika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</a:rPr>
              <a:t>Kontejnery v praxi</a:t>
            </a:r>
            <a:br>
              <a:rPr lang="en" sz="1200">
                <a:solidFill>
                  <a:srgbClr val="FFFFFF"/>
                </a:solidFill>
              </a:rPr>
            </a:br>
            <a:r>
              <a:rPr lang="en" sz="1200">
                <a:solidFill>
                  <a:srgbClr val="FFFFFF"/>
                </a:solidFill>
              </a:rPr>
              <a:t>Bratislava</a:t>
            </a:r>
            <a:r>
              <a:rPr lang="en" sz="1100">
                <a:solidFill>
                  <a:srgbClr val="FFFFFF"/>
                </a:solidFill>
              </a:rPr>
              <a:t>, 15. 5. 2024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311700" y="273500"/>
            <a:ext cx="8520600" cy="25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100">
                <a:solidFill>
                  <a:schemeClr val="lt1"/>
                </a:solidFill>
              </a:rPr>
              <a:t>Jak Kubernetes zrychlilo nasazování aplikací do Drážního Úřadu</a:t>
            </a:r>
            <a:br>
              <a:rPr lang="en" sz="3100">
                <a:solidFill>
                  <a:schemeClr val="lt1"/>
                </a:solidFill>
              </a:rPr>
            </a:br>
            <a:r>
              <a:rPr lang="en" sz="3100">
                <a:solidFill>
                  <a:schemeClr val="lt1"/>
                </a:solidFill>
              </a:rPr>
              <a:t>a zjednodušilo jejich provoz</a:t>
            </a:r>
            <a:endParaRPr sz="3100">
              <a:solidFill>
                <a:schemeClr val="lt1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2600" y="1124275"/>
            <a:ext cx="2013350" cy="19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4274" y="1770650"/>
            <a:ext cx="3099724" cy="42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2450" y="3989100"/>
            <a:ext cx="1154400" cy="11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82450" y="2150100"/>
            <a:ext cx="1428325" cy="14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Ukázky aplikací</a:t>
            </a:r>
            <a:endParaRPr/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311700" y="1250152"/>
            <a:ext cx="7929000" cy="3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Weby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ducr.cz, …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Open Source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Keycloak SSO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Zammad Helpdesk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>
                <a:solidFill>
                  <a:schemeClr val="hlink"/>
                </a:solidFill>
              </a:rPr>
              <a:t>…</a:t>
            </a:r>
            <a:endParaRPr>
              <a:solidFill>
                <a:schemeClr val="hlink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solidFill>
                  <a:schemeClr val="hlink"/>
                </a:solidFill>
              </a:rPr>
              <a:t>Interní Systémy</a:t>
            </a: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8925" y="0"/>
            <a:ext cx="4045076" cy="316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 rotWithShape="1">
          <a:blip r:embed="rId4">
            <a:alphaModFix/>
          </a:blip>
          <a:srcRect b="5879" l="6260" r="-6260" t="-5880"/>
          <a:stretch/>
        </p:blipFill>
        <p:spPr>
          <a:xfrm>
            <a:off x="4708275" y="884326"/>
            <a:ext cx="3641324" cy="2844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9725" y="1872975"/>
            <a:ext cx="3433600" cy="261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Problémy nasazování</a:t>
            </a:r>
            <a:r>
              <a:rPr lang="en"/>
              <a:t> v DÚ</a:t>
            </a:r>
            <a:endParaRPr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1700" y="1250150"/>
            <a:ext cx="8258400" cy="3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Rychlost </a:t>
            </a:r>
            <a:r>
              <a:rPr lang="en" sz="1800"/>
              <a:t>nasazení</a:t>
            </a:r>
            <a:r>
              <a:rPr lang="en" sz="1800"/>
              <a:t> aplikace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Je potřeba vytvořit prostředí - VMs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Správa infra byla manuální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Instalace poskytovatelem / manuálně podle dokumentace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/>
              <a:t>=&gt; Pro každou aplikaci stavíme prostředí znovu (ručně) a pokaždé jinak</a:t>
            </a:r>
            <a:br>
              <a:rPr lang="en" sz="2000"/>
            </a:br>
            <a:r>
              <a:rPr lang="en" sz="2000"/>
              <a:t>=&gt; velmi pomalé</a:t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Problémy provozu v DÚ</a:t>
            </a:r>
            <a:endParaRPr/>
          </a:p>
        </p:txBody>
      </p: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311700" y="1242554"/>
            <a:ext cx="7929000" cy="3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Každá aplikace se provozuje různě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PHP + Apache, Node.js, Tomcat, Docker Compose, 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Aktualizace se prováděly manuálně (dodavatel, podle docs)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Manuální přidávání do monitoringu, …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Absence centrálního log managementu - každá aplikace logovala k sobě a dost různě</a:t>
            </a:r>
            <a:endParaRPr sz="1800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/>
              <a:t>=&gt; velmi náročné zvládnout </a:t>
            </a:r>
            <a:r>
              <a:rPr lang="en" sz="2000"/>
              <a:t>všechny</a:t>
            </a:r>
            <a:r>
              <a:rPr lang="en" sz="2000"/>
              <a:t> rozdílné technologie</a:t>
            </a:r>
            <a:br>
              <a:rPr lang="en" sz="2000"/>
            </a:br>
            <a:r>
              <a:rPr lang="en" sz="2000"/>
              <a:t>=&gt; obzvlášť ve velmi </a:t>
            </a:r>
            <a:r>
              <a:rPr lang="en" sz="2000"/>
              <a:t>malém</a:t>
            </a:r>
            <a:r>
              <a:rPr lang="en" sz="2000"/>
              <a:t> teamu</a:t>
            </a:r>
            <a:br>
              <a:rPr lang="en" sz="2000"/>
            </a:br>
            <a:r>
              <a:rPr lang="en" sz="2000"/>
              <a:t>	</a:t>
            </a:r>
            <a:endParaRPr sz="2000"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7350" y="38100"/>
            <a:ext cx="1610275" cy="161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8675" y="1203425"/>
            <a:ext cx="1932750" cy="193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5575" y="2939100"/>
            <a:ext cx="598500" cy="5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5"/>
          <p:cNvSpPr txBox="1"/>
          <p:nvPr>
            <p:ph idx="1" type="body"/>
          </p:nvPr>
        </p:nvSpPr>
        <p:spPr>
          <a:xfrm>
            <a:off x="311700" y="777950"/>
            <a:ext cx="8213100" cy="3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0"/>
              <a:t>😥</a:t>
            </a:r>
            <a:r>
              <a:rPr b="1" lang="en" sz="7000">
                <a:solidFill>
                  <a:schemeClr val="hlink"/>
                </a:solidFill>
              </a:rPr>
              <a:t>😥</a:t>
            </a:r>
            <a:endParaRPr b="1" sz="7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6"/>
          <p:cNvSpPr txBox="1"/>
          <p:nvPr>
            <p:ph idx="1" type="body"/>
          </p:nvPr>
        </p:nvSpPr>
        <p:spPr>
          <a:xfrm>
            <a:off x="311700" y="777950"/>
            <a:ext cx="8213100" cy="3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/>
              <a:t>Řešení</a:t>
            </a:r>
            <a:r>
              <a:rPr b="1" lang="en" sz="5000"/>
              <a:t>?</a:t>
            </a:r>
            <a:endParaRPr b="1" sz="5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7"/>
          <p:cNvSpPr txBox="1"/>
          <p:nvPr>
            <p:ph idx="1" type="body"/>
          </p:nvPr>
        </p:nvSpPr>
        <p:spPr>
          <a:xfrm>
            <a:off x="311700" y="777950"/>
            <a:ext cx="8213100" cy="3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/>
              <a:t>Kontejnery + </a:t>
            </a:r>
            <a:r>
              <a:rPr b="1" lang="en" sz="5000"/>
              <a:t>Kubernetes</a:t>
            </a:r>
            <a:endParaRPr b="1" sz="50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5000"/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6800" y="2522375"/>
            <a:ext cx="1428325" cy="142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3150" y="2478688"/>
            <a:ext cx="1244650" cy="13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311700" y="777950"/>
            <a:ext cx="8213100" cy="3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82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■"/>
            </a:pPr>
            <a:r>
              <a:rPr b="1" lang="en" sz="4000"/>
              <a:t>Unifikace prostředí</a:t>
            </a:r>
            <a:endParaRPr b="1" sz="4000"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■"/>
            </a:pPr>
            <a:r>
              <a:rPr b="1" lang="en" sz="4000">
                <a:solidFill>
                  <a:schemeClr val="hlink"/>
                </a:solidFill>
              </a:rPr>
              <a:t>Definice hranice zodpovědnosti</a:t>
            </a:r>
            <a:endParaRPr b="1" sz="4000">
              <a:solidFill>
                <a:schemeClr val="hlink"/>
              </a:solidFill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4000"/>
              <a:buChar char="■"/>
            </a:pPr>
            <a:r>
              <a:rPr b="1" lang="en" sz="4000">
                <a:solidFill>
                  <a:schemeClr val="hlink"/>
                </a:solidFill>
              </a:rPr>
              <a:t>Automatizace</a:t>
            </a:r>
            <a:endParaRPr b="1" sz="4000">
              <a:solidFill>
                <a:schemeClr val="hlink"/>
              </a:solidFill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4000"/>
              <a:buChar char="■"/>
            </a:pPr>
            <a:r>
              <a:rPr b="1" lang="en" sz="4000">
                <a:solidFill>
                  <a:schemeClr val="hlink"/>
                </a:solidFill>
              </a:rPr>
              <a:t>GitOps</a:t>
            </a:r>
            <a:endParaRPr b="1" sz="4000">
              <a:solidFill>
                <a:schemeClr val="hlink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Unifikace prostředí</a:t>
            </a:r>
            <a:endParaRPr/>
          </a:p>
        </p:txBody>
      </p:sp>
      <p:sp>
        <p:nvSpPr>
          <p:cNvPr id="176" name="Google Shape;176;p29"/>
          <p:cNvSpPr txBox="1"/>
          <p:nvPr>
            <p:ph idx="1" type="body"/>
          </p:nvPr>
        </p:nvSpPr>
        <p:spPr>
          <a:xfrm>
            <a:off x="311700" y="1250152"/>
            <a:ext cx="7929000" cy="3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Je </a:t>
            </a:r>
            <a:r>
              <a:rPr lang="en" sz="1800"/>
              <a:t>potřeba</a:t>
            </a:r>
            <a:r>
              <a:rPr lang="en" sz="1800"/>
              <a:t> co </a:t>
            </a:r>
            <a:r>
              <a:rPr lang="en" sz="1800"/>
              <a:t>nejvíce</a:t>
            </a:r>
            <a:r>
              <a:rPr lang="en" sz="1800"/>
              <a:t> věcí dělat stejně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Musíme</a:t>
            </a:r>
            <a:r>
              <a:rPr lang="en" sz="1800"/>
              <a:t> používat jednotné nástroje a procesy při provozu a nasazování různých aplikací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Nesmíme pokaždé vše </a:t>
            </a:r>
            <a:r>
              <a:rPr lang="en" sz="1800"/>
              <a:t>tvořit</a:t>
            </a:r>
            <a:r>
              <a:rPr lang="en" sz="1800"/>
              <a:t> od začátku - musíme používat to, co máme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Musíme využívat existující (open source) tooling</a:t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idx="1" type="body"/>
          </p:nvPr>
        </p:nvSpPr>
        <p:spPr>
          <a:xfrm>
            <a:off x="311700" y="1250150"/>
            <a:ext cx="8478600" cy="3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Musíme vyjasnit hranici mezi dodavatelem a provozovatelem aplikace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Díky kontejnerům je hranice jasná, dodavatel připraví Docker image a Helm balíček pro Kubernetes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O běh clusteru, sběr logu, monitoring, storage backupy, … se stará DÚ</a:t>
            </a:r>
            <a:endParaRPr sz="1800"/>
          </a:p>
        </p:txBody>
      </p:sp>
      <p:sp>
        <p:nvSpPr>
          <p:cNvPr id="182" name="Google Shape;182;p30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Hranice </a:t>
            </a:r>
            <a:r>
              <a:rPr lang="en"/>
              <a:t>Dodavatel / Provozovatel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Automatizace</a:t>
            </a:r>
            <a:endParaRPr/>
          </a:p>
        </p:txBody>
      </p:sp>
      <p:sp>
        <p:nvSpPr>
          <p:cNvPr id="188" name="Google Shape;188;p31"/>
          <p:cNvSpPr txBox="1"/>
          <p:nvPr>
            <p:ph idx="1" type="body"/>
          </p:nvPr>
        </p:nvSpPr>
        <p:spPr>
          <a:xfrm>
            <a:off x="311700" y="1250152"/>
            <a:ext cx="7929000" cy="3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Malý team nedokáže dělat věci ručně, musíme tedy automatizovat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Nechceme manuálně řešit proces nasazování &amp; upgrade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Chceme co nejméně nutností manuálních zásahů při provozu aplikací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Chceme mit vse formou kodu - GitOps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Ondřej Šika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934500"/>
            <a:ext cx="4608600" cy="32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Jsem DevOps engineer, architekt, konzultant a školitel z Prahy.</a:t>
            </a:r>
            <a:endParaRPr sz="20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Navrhnu a implementuji Vám na míru DevOps architekturu od verzování v Gitu po provoz kontejneru v Kubernetes v Cloudu.</a:t>
            </a:r>
            <a:endParaRPr sz="20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/>
              <a:t>A vše co umím Vás i naučím :)</a:t>
            </a:r>
            <a:endParaRPr sz="2000"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362" y="-1"/>
            <a:ext cx="385764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2"/>
          <p:cNvSpPr txBox="1"/>
          <p:nvPr>
            <p:ph idx="1" type="body"/>
          </p:nvPr>
        </p:nvSpPr>
        <p:spPr>
          <a:xfrm>
            <a:off x="311700" y="777950"/>
            <a:ext cx="8213100" cy="3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/>
              <a:t>Kontainery</a:t>
            </a:r>
            <a:endParaRPr b="1" sz="5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3"/>
          <p:cNvSpPr txBox="1"/>
          <p:nvPr>
            <p:ph idx="1" type="body"/>
          </p:nvPr>
        </p:nvSpPr>
        <p:spPr>
          <a:xfrm>
            <a:off x="311700" y="777950"/>
            <a:ext cx="8213100" cy="3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“</a:t>
            </a:r>
            <a:r>
              <a:rPr b="1" lang="en" sz="3000"/>
              <a:t>A container is a lightweight, stand-alone, executable package that includes everything needed to run a piece of software, including the code, runtime, system tools, libraries, and settings.</a:t>
            </a:r>
            <a:r>
              <a:rPr b="1" lang="en" sz="3000"/>
              <a:t>“</a:t>
            </a:r>
            <a:endParaRPr b="1" sz="3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4"/>
          <p:cNvSpPr txBox="1"/>
          <p:nvPr>
            <p:ph idx="1" type="body"/>
          </p:nvPr>
        </p:nvSpPr>
        <p:spPr>
          <a:xfrm>
            <a:off x="311700" y="777950"/>
            <a:ext cx="8213100" cy="3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/>
              <a:t>Kubernetes</a:t>
            </a:r>
            <a:endParaRPr b="1" sz="5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5"/>
          <p:cNvSpPr txBox="1"/>
          <p:nvPr>
            <p:ph idx="1" type="body"/>
          </p:nvPr>
        </p:nvSpPr>
        <p:spPr>
          <a:xfrm>
            <a:off x="311700" y="777950"/>
            <a:ext cx="8213100" cy="3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“Kubernetes is an platform designed to automate deploying, scaling, and operating application containers.“</a:t>
            </a:r>
            <a:endParaRPr b="1" sz="3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Proč tedy Kubernetes?</a:t>
            </a:r>
            <a:endParaRPr/>
          </a:p>
        </p:txBody>
      </p:sp>
      <p:sp>
        <p:nvSpPr>
          <p:cNvPr id="218" name="Google Shape;218;p36"/>
          <p:cNvSpPr txBox="1"/>
          <p:nvPr>
            <p:ph idx="1" type="body"/>
          </p:nvPr>
        </p:nvSpPr>
        <p:spPr>
          <a:xfrm>
            <a:off x="311700" y="1250138"/>
            <a:ext cx="7929000" cy="29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De-facto standard provozu software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Unifikace prostředí pro provoz aplikací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Ovládání pomocí YAML souboru / Helm balíčku (z Gitu)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>
                <a:solidFill>
                  <a:schemeClr val="hlink"/>
                </a:solidFill>
              </a:rPr>
              <a:t>Deployment (deklarativní) požadovaného stavu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Přístup ke clusteru místo k jednotlivým serverům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Automatizace manuálních tasků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Opensource, pod CNCF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Velký ekosystém kolem Kubernetes</a:t>
            </a:r>
            <a:endParaRPr sz="2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7"/>
          <p:cNvSpPr txBox="1"/>
          <p:nvPr>
            <p:ph idx="1" type="body"/>
          </p:nvPr>
        </p:nvSpPr>
        <p:spPr>
          <a:xfrm>
            <a:off x="311700" y="777950"/>
            <a:ext cx="8213100" cy="3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/>
              <a:t>Naše řešení</a:t>
            </a:r>
            <a:endParaRPr b="1" sz="5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230" name="Google Shape;230;p38"/>
          <p:cNvSpPr txBox="1"/>
          <p:nvPr>
            <p:ph idx="1" type="body"/>
          </p:nvPr>
        </p:nvSpPr>
        <p:spPr>
          <a:xfrm>
            <a:off x="311700" y="1250152"/>
            <a:ext cx="7929000" cy="3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On-premise Kubernetes environment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Infrastructure as Code &amp; GitOps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Všechno chceme mít v Gitu, žádné manuální úpravy</a:t>
            </a:r>
            <a:br>
              <a:rPr lang="en" sz="2200"/>
            </a:br>
            <a:r>
              <a:rPr lang="en" sz="2200"/>
              <a:t>=&gt; Jednoducha sprava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Postavené na OpenSource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Naše řešení</a:t>
            </a:r>
            <a:endParaRPr/>
          </a:p>
        </p:txBody>
      </p:sp>
      <p:sp>
        <p:nvSpPr>
          <p:cNvPr id="236" name="Google Shape;236;p39"/>
          <p:cNvSpPr txBox="1"/>
          <p:nvPr>
            <p:ph idx="1" type="body"/>
          </p:nvPr>
        </p:nvSpPr>
        <p:spPr>
          <a:xfrm>
            <a:off x="311700" y="1250152"/>
            <a:ext cx="7929000" cy="3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Řešení</a:t>
            </a:r>
            <a:r>
              <a:rPr lang="en" sz="1800"/>
              <a:t> je postaveno nad fyzickými stroji v DC </a:t>
            </a:r>
            <a:r>
              <a:rPr lang="en" sz="1800"/>
              <a:t>Drážního</a:t>
            </a:r>
            <a:r>
              <a:rPr lang="en" sz="1800"/>
              <a:t> </a:t>
            </a:r>
            <a:r>
              <a:rPr lang="en" sz="1800"/>
              <a:t>Úřadu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Tech stack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RKE2 </a:t>
            </a:r>
            <a:r>
              <a:rPr lang="en" sz="1800"/>
              <a:t>Kubernetes</a:t>
            </a:r>
            <a:r>
              <a:rPr lang="en" sz="1800"/>
              <a:t> (Rancher Kubernetes Engine)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Longhorn Storage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ArgoCD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Observability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Prometheus, </a:t>
            </a:r>
            <a:r>
              <a:rPr lang="en"/>
              <a:t>G</a:t>
            </a:r>
            <a:r>
              <a:rPr lang="en" sz="1800"/>
              <a:t>rafana, </a:t>
            </a:r>
            <a:r>
              <a:rPr lang="en"/>
              <a:t>L</a:t>
            </a:r>
            <a:r>
              <a:rPr lang="en" sz="1800"/>
              <a:t>oki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Keycloak SSO, SSO Proxy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…</a:t>
            </a: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Rancher Kubernetes Engine / </a:t>
            </a:r>
            <a:r>
              <a:rPr lang="en"/>
              <a:t>RKE2</a:t>
            </a:r>
            <a:endParaRPr/>
          </a:p>
        </p:txBody>
      </p:sp>
      <p:sp>
        <p:nvSpPr>
          <p:cNvPr id="242" name="Google Shape;242;p40"/>
          <p:cNvSpPr txBox="1"/>
          <p:nvPr>
            <p:ph idx="1" type="body"/>
          </p:nvPr>
        </p:nvSpPr>
        <p:spPr>
          <a:xfrm>
            <a:off x="311700" y="1250152"/>
            <a:ext cx="7929000" cy="3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Kubernetes distribuce vhodná pro on-premise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Minimalisticka distribuce (žádné </a:t>
            </a:r>
            <a:r>
              <a:rPr lang="en" sz="1800"/>
              <a:t>zbytečnosti</a:t>
            </a:r>
            <a:r>
              <a:rPr lang="en" sz="1800"/>
              <a:t> navíc)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Built in networking (pouzivame Cilium)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Od SUSE (v roce 2020 koupili Rancher)</a:t>
            </a:r>
            <a:endParaRPr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Longhorn</a:t>
            </a:r>
            <a:endParaRPr/>
          </a:p>
        </p:txBody>
      </p:sp>
      <p:sp>
        <p:nvSpPr>
          <p:cNvPr id="248" name="Google Shape;248;p41"/>
          <p:cNvSpPr txBox="1"/>
          <p:nvPr>
            <p:ph idx="1" type="body"/>
          </p:nvPr>
        </p:nvSpPr>
        <p:spPr>
          <a:xfrm>
            <a:off x="311700" y="1250152"/>
            <a:ext cx="7929000" cy="3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Nativní Kubernetes storage od Rancheru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Jednoduchý setup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Vysoce dostupna storage na</a:t>
            </a:r>
            <a:br>
              <a:rPr lang="en" sz="1800"/>
            </a:br>
            <a:r>
              <a:rPr lang="en" sz="1800"/>
              <a:t>Beznem HW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Nativní podpora </a:t>
            </a:r>
            <a:r>
              <a:rPr lang="en" sz="1800"/>
              <a:t>zálohování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S3 (v nasem pripade Minio)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NFS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UI</a:t>
            </a:r>
            <a:endParaRPr sz="1800"/>
          </a:p>
        </p:txBody>
      </p:sp>
      <p:pic>
        <p:nvPicPr>
          <p:cNvPr id="249" name="Google Shape;24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425" y="1995500"/>
            <a:ext cx="4798251" cy="26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Moje DevOps školení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926900"/>
            <a:ext cx="4608600" cy="32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Dělám populární školení, kde své znalosti předávám tak, abyste si mohli vše udělat sami a bez zbytečných přešlapů a slepých cest.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Úvod do DevOps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Docker</a:t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Kubernetes</a:t>
            </a:r>
            <a:endParaRPr sz="20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/>
              <a:t>Otevřené termíny + u Vás ve </a:t>
            </a:r>
            <a:r>
              <a:rPr lang="en" sz="2000"/>
              <a:t>firmě</a:t>
            </a:r>
            <a:endParaRPr sz="2000"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4000" y="296275"/>
            <a:ext cx="3172825" cy="224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4775" y="2849949"/>
            <a:ext cx="3399237" cy="229355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/>
          <p:nvPr/>
        </p:nvSpPr>
        <p:spPr>
          <a:xfrm>
            <a:off x="7809200" y="3992675"/>
            <a:ext cx="1209600" cy="1080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2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ArgoCD</a:t>
            </a:r>
            <a:endParaRPr/>
          </a:p>
        </p:txBody>
      </p:sp>
      <p:sp>
        <p:nvSpPr>
          <p:cNvPr id="255" name="Google Shape;255;p42"/>
          <p:cNvSpPr txBox="1"/>
          <p:nvPr>
            <p:ph idx="1" type="body"/>
          </p:nvPr>
        </p:nvSpPr>
        <p:spPr>
          <a:xfrm>
            <a:off x="311700" y="1250152"/>
            <a:ext cx="7929000" cy="3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GitOps pro Kubernetes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Nasazujeme deklarativně z Gitu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UI pro Kubernetes</a:t>
            </a:r>
            <a:endParaRPr sz="1800"/>
          </a:p>
        </p:txBody>
      </p:sp>
      <p:pic>
        <p:nvPicPr>
          <p:cNvPr id="256" name="Google Shape;25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3300" y="1945475"/>
            <a:ext cx="4359199" cy="265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3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Keycloak SSO</a:t>
            </a:r>
            <a:endParaRPr/>
          </a:p>
        </p:txBody>
      </p:sp>
      <p:sp>
        <p:nvSpPr>
          <p:cNvPr id="262" name="Google Shape;262;p43"/>
          <p:cNvSpPr txBox="1"/>
          <p:nvPr>
            <p:ph idx="1" type="body"/>
          </p:nvPr>
        </p:nvSpPr>
        <p:spPr>
          <a:xfrm>
            <a:off x="311700" y="1250152"/>
            <a:ext cx="7929000" cy="3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Identity provider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Single Sign 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 Kubernetes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 aplikace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Podpora MFA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OpenSource</a:t>
            </a:r>
            <a:endParaRPr sz="1800"/>
          </a:p>
        </p:txBody>
      </p:sp>
      <p:pic>
        <p:nvPicPr>
          <p:cNvPr id="263" name="Google Shape;26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6700" y="995300"/>
            <a:ext cx="5753349" cy="375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Prometheus, Loki, Grafana</a:t>
            </a:r>
            <a:endParaRPr/>
          </a:p>
        </p:txBody>
      </p:sp>
      <p:sp>
        <p:nvSpPr>
          <p:cNvPr id="269" name="Google Shape;269;p44"/>
          <p:cNvSpPr txBox="1"/>
          <p:nvPr>
            <p:ph idx="1" type="body"/>
          </p:nvPr>
        </p:nvSpPr>
        <p:spPr>
          <a:xfrm>
            <a:off x="311700" y="1250152"/>
            <a:ext cx="7929000" cy="3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Moderní observability stack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Light weight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Prometheus - monitoring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Grafana - vizualizace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Loky - log management</a:t>
            </a:r>
            <a:endParaRPr sz="1800"/>
          </a:p>
        </p:txBody>
      </p:sp>
      <p:pic>
        <p:nvPicPr>
          <p:cNvPr id="270" name="Google Shape;27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9126" y="1800425"/>
            <a:ext cx="5157002" cy="288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5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Čeho jsme tedy </a:t>
            </a:r>
            <a:r>
              <a:rPr lang="en"/>
              <a:t>dosáhli</a:t>
            </a:r>
            <a:endParaRPr/>
          </a:p>
        </p:txBody>
      </p:sp>
      <p:sp>
        <p:nvSpPr>
          <p:cNvPr id="276" name="Google Shape;276;p45"/>
          <p:cNvSpPr txBox="1"/>
          <p:nvPr>
            <p:ph idx="1" type="body"/>
          </p:nvPr>
        </p:nvSpPr>
        <p:spPr>
          <a:xfrm>
            <a:off x="311700" y="1250152"/>
            <a:ext cx="7929000" cy="3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Nasazení</a:t>
            </a:r>
            <a:r>
              <a:rPr lang="en" sz="1800"/>
              <a:t> aplikace se zkrátilo z řádů týdnů na dny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Staráme se o provoz jedné platformy, ne o každou aplikaci zvlášť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Zálohování</a:t>
            </a:r>
            <a:r>
              <a:rPr lang="en" sz="1800"/>
              <a:t> je unifikované - řešíme na </a:t>
            </a:r>
            <a:r>
              <a:rPr lang="en" sz="1800"/>
              <a:t>úrovni</a:t>
            </a:r>
            <a:r>
              <a:rPr lang="en" sz="1800"/>
              <a:t> Longhornu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Sjednocený a automatizovaný monitoring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napojený na service discovery v Kubernetes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Centrální správa logů v Grafana Loki</a:t>
            </a:r>
            <a:endParaRPr sz="1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6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 </a:t>
            </a:r>
            <a:r>
              <a:rPr lang="en"/>
              <a:t>nasazení</a:t>
            </a:r>
            <a:r>
              <a:rPr lang="en"/>
              <a:t> aplikace</a:t>
            </a:r>
            <a:endParaRPr/>
          </a:p>
        </p:txBody>
      </p:sp>
      <p:sp>
        <p:nvSpPr>
          <p:cNvPr id="282" name="Google Shape;282;p46"/>
          <p:cNvSpPr txBox="1"/>
          <p:nvPr>
            <p:ph idx="1" type="body"/>
          </p:nvPr>
        </p:nvSpPr>
        <p:spPr>
          <a:xfrm>
            <a:off x="311700" y="1250152"/>
            <a:ext cx="7929000" cy="3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Dodavatel dodá Docker Images + Helm Balíček (případně mu </a:t>
            </a:r>
            <a:r>
              <a:rPr lang="en" sz="1800"/>
              <a:t>pomůžeme</a:t>
            </a:r>
            <a:r>
              <a:rPr lang="en" sz="1800"/>
              <a:t>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V ArgoCD Repozitáři </a:t>
            </a:r>
            <a:r>
              <a:rPr lang="en" sz="1800"/>
              <a:t>vytvoříme</a:t>
            </a:r>
            <a:r>
              <a:rPr lang="en" sz="1800"/>
              <a:t> objekt s konfigurací aplikace pro různá </a:t>
            </a:r>
            <a:r>
              <a:rPr lang="en" sz="1800"/>
              <a:t>prostředí</a:t>
            </a:r>
            <a:r>
              <a:rPr lang="en" sz="1800"/>
              <a:t> (test, stage, prod)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Commitneme do Gitu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Vše ostatní se provede samo.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Aplikace se nasadí a automaticky se </a:t>
            </a:r>
            <a:r>
              <a:rPr lang="en" sz="1800"/>
              <a:t>přidá</a:t>
            </a:r>
            <a:r>
              <a:rPr lang="en" sz="1800"/>
              <a:t> do monitoring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Zálohy, sběr logů a metric je by default nad celou </a:t>
            </a:r>
            <a:br>
              <a:rPr lang="en" sz="1800"/>
            </a:br>
            <a:r>
              <a:rPr lang="en" sz="1800"/>
              <a:t>platformou</a:t>
            </a:r>
            <a:endParaRPr sz="1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7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7"/>
          <p:cNvSpPr txBox="1"/>
          <p:nvPr>
            <p:ph idx="1" type="body"/>
          </p:nvPr>
        </p:nvSpPr>
        <p:spPr>
          <a:xfrm>
            <a:off x="311700" y="777950"/>
            <a:ext cx="8213100" cy="3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7000">
                <a:solidFill>
                  <a:schemeClr val="hlink"/>
                </a:solidFill>
              </a:rPr>
              <a:t>😍😍</a:t>
            </a:r>
            <a:endParaRPr b="1" sz="7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8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8"/>
          <p:cNvSpPr txBox="1"/>
          <p:nvPr>
            <p:ph idx="1" type="body"/>
          </p:nvPr>
        </p:nvSpPr>
        <p:spPr>
          <a:xfrm>
            <a:off x="311700" y="777950"/>
            <a:ext cx="8213100" cy="3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/>
              <a:t>Díky za pozornost</a:t>
            </a:r>
            <a:endParaRPr b="1" sz="5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9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9"/>
          <p:cNvSpPr txBox="1"/>
          <p:nvPr>
            <p:ph idx="1" type="body"/>
          </p:nvPr>
        </p:nvSpPr>
        <p:spPr>
          <a:xfrm>
            <a:off x="311700" y="777950"/>
            <a:ext cx="8213100" cy="3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/>
              <a:t>Otázky</a:t>
            </a:r>
            <a:endParaRPr b="1" sz="5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0"/>
          <p:cNvSpPr txBox="1"/>
          <p:nvPr>
            <p:ph type="title"/>
          </p:nvPr>
        </p:nvSpPr>
        <p:spPr>
          <a:xfrm>
            <a:off x="283100" y="346650"/>
            <a:ext cx="8518200" cy="420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solidFill>
                  <a:srgbClr val="FFFFFF"/>
                </a:solidFill>
              </a:rPr>
              <a:t>Email</a:t>
            </a:r>
            <a:br>
              <a:rPr lang="en">
                <a:solidFill>
                  <a:srgbClr val="FFFFFF"/>
                </a:solidFill>
              </a:rPr>
            </a:br>
            <a:r>
              <a:rPr lang="en" sz="3800">
                <a:solidFill>
                  <a:srgbClr val="FFFFFF"/>
                </a:solidFill>
              </a:rPr>
              <a:t>ondrej</a:t>
            </a:r>
            <a:r>
              <a:rPr lang="en" sz="3800">
                <a:solidFill>
                  <a:srgbClr val="FFFFFF"/>
                </a:solidFill>
              </a:rPr>
              <a:t>@sika.io</a:t>
            </a:r>
            <a:endParaRPr sz="3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solidFill>
                  <a:schemeClr val="lt1"/>
                </a:solidFill>
              </a:rPr>
              <a:t>Twitter</a:t>
            </a:r>
            <a:endParaRPr b="0" sz="2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1"/>
                </a:solidFill>
              </a:rPr>
              <a:t>@ondrejsika</a:t>
            </a:r>
            <a:endParaRPr sz="3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solidFill>
                  <a:schemeClr val="lt1"/>
                </a:solidFill>
              </a:rPr>
              <a:t>LinkedIn</a:t>
            </a:r>
            <a:endParaRPr b="0"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1"/>
                </a:solidFill>
              </a:rPr>
              <a:t>/in/ondrejsika</a:t>
            </a:r>
            <a:endParaRPr sz="3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2200">
                <a:solidFill>
                  <a:schemeClr val="lt1"/>
                </a:solidFill>
              </a:rPr>
              <a:t>Slides</a:t>
            </a:r>
            <a:endParaRPr b="0"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200">
                <a:solidFill>
                  <a:schemeClr val="lt1"/>
                </a:solidFill>
              </a:rPr>
              <a:t>sika.link/slides</a:t>
            </a:r>
            <a:endParaRPr sz="4200">
              <a:solidFill>
                <a:schemeClr val="lt1"/>
              </a:solidFill>
            </a:endParaRPr>
          </a:p>
        </p:txBody>
      </p:sp>
      <p:pic>
        <p:nvPicPr>
          <p:cNvPr id="306" name="Google Shape;30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9250" y="1701850"/>
            <a:ext cx="3359175" cy="344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SikaLabs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934500"/>
            <a:ext cx="5272500" cy="32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hlink"/>
                </a:solidFill>
              </a:rPr>
              <a:t>Nedělám vše sám, </a:t>
            </a:r>
            <a:r>
              <a:rPr lang="en" sz="2000"/>
              <a:t>m</a:t>
            </a:r>
            <a:r>
              <a:rPr lang="en" sz="2000"/>
              <a:t>ám </a:t>
            </a:r>
            <a:r>
              <a:rPr b="1" lang="en" sz="2000"/>
              <a:t>skvělé</a:t>
            </a:r>
            <a:r>
              <a:rPr b="1" lang="en" sz="2000"/>
              <a:t> kolegy</a:t>
            </a:r>
            <a:r>
              <a:rPr lang="en" sz="2000"/>
              <a:t>!</a:t>
            </a:r>
            <a:endParaRPr sz="20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/>
              <a:t>Postaráme</a:t>
            </a:r>
            <a:r>
              <a:rPr lang="en" sz="2000"/>
              <a:t> se Vám o zavedení DevOps technologií do firmy nebo o kompletní správu DevOps.</a:t>
            </a:r>
            <a:endParaRPr sz="2000"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9025" y="205250"/>
            <a:ext cx="2374200" cy="23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1975" y="2758749"/>
            <a:ext cx="1908750" cy="190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758750"/>
            <a:ext cx="1908750" cy="190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 rotWithShape="1">
          <a:blip r:embed="rId6">
            <a:alphaModFix/>
          </a:blip>
          <a:srcRect b="0" l="13532" r="0" t="0"/>
          <a:stretch/>
        </p:blipFill>
        <p:spPr>
          <a:xfrm>
            <a:off x="6141675" y="3945700"/>
            <a:ext cx="3002325" cy="11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51125" y="2811625"/>
            <a:ext cx="1970001" cy="1943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84688" y="2758750"/>
            <a:ext cx="1970005" cy="190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</a:t>
            </a:r>
            <a:r>
              <a:rPr lang="en"/>
              <a:t> DevOps Stack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11700" y="1250152"/>
            <a:ext cx="7929000" cy="3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 sz="1800"/>
              <a:t>Git</a:t>
            </a:r>
            <a:r>
              <a:rPr lang="en" sz="1800"/>
              <a:t>, Gitlab</a:t>
            </a:r>
            <a:r>
              <a:rPr lang="en" sz="1800"/>
              <a:t> - Versioning &amp; Collaboration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Gitlab CI</a:t>
            </a:r>
            <a:r>
              <a:rPr lang="en" sz="1800"/>
              <a:t>, </a:t>
            </a:r>
            <a:r>
              <a:rPr b="1" lang="en" sz="1800"/>
              <a:t>ArgoCD</a:t>
            </a:r>
            <a:r>
              <a:rPr lang="en" sz="1800"/>
              <a:t> - Continuous Integration, </a:t>
            </a:r>
            <a:r>
              <a:rPr lang="en" sz="1800">
                <a:solidFill>
                  <a:schemeClr val="hlink"/>
                </a:solidFill>
              </a:rPr>
              <a:t>Continuous Deployment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Docker, </a:t>
            </a:r>
            <a:r>
              <a:rPr b="1" lang="en" sz="1800"/>
              <a:t>Kubernetes</a:t>
            </a:r>
            <a:r>
              <a:rPr lang="en" sz="1800"/>
              <a:t> - Containers &amp; Orchestration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 sz="1800"/>
              <a:t>RKE2</a:t>
            </a:r>
            <a:r>
              <a:rPr lang="en" sz="1800"/>
              <a:t> &amp; Rancher - Kubernetes Provisioning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Terraform</a:t>
            </a:r>
            <a:r>
              <a:rPr lang="en" sz="1800"/>
              <a:t> - Infrastructure management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 sz="1800"/>
              <a:t>Prometheus</a:t>
            </a:r>
            <a:r>
              <a:rPr lang="en" sz="1800"/>
              <a:t>, </a:t>
            </a:r>
            <a:r>
              <a:rPr b="1" lang="en" sz="1800"/>
              <a:t>Alertmanager, Grafana</a:t>
            </a:r>
            <a:r>
              <a:rPr lang="en" sz="1800"/>
              <a:t> - Monitoring Stack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Elastic Stack / </a:t>
            </a:r>
            <a:r>
              <a:rPr b="1" lang="en" sz="1800"/>
              <a:t>Loki</a:t>
            </a:r>
            <a:r>
              <a:rPr lang="en" sz="1800"/>
              <a:t> - Log Management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AWS, Azure, DigitalOcean, Proxmox - Public or Private Cloud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11700" y="777950"/>
            <a:ext cx="8213100" cy="3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/>
              <a:t>Problém</a:t>
            </a:r>
            <a:endParaRPr b="1" sz="5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777950"/>
            <a:ext cx="8213100" cy="3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000"/>
              <a:t>Provoz aplikací v DÚ</a:t>
            </a:r>
            <a:endParaRPr b="1" sz="5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Drážní Úřad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777950"/>
            <a:ext cx="4608600" cy="34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Správní úřad, který </a:t>
            </a:r>
            <a:r>
              <a:rPr lang="en" sz="2000"/>
              <a:t>vykonává</a:t>
            </a:r>
            <a:r>
              <a:rPr lang="en" sz="2000"/>
              <a:t> státní správu v oblasti drah.</a:t>
            </a:r>
            <a:endParaRPr sz="20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Zabývá</a:t>
            </a:r>
            <a:r>
              <a:rPr lang="en" sz="2000"/>
              <a:t> se dráhou železniční, tramvajovou, trolejbusovou, lanovou a speciální (metrem).</a:t>
            </a:r>
            <a:endParaRPr sz="20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/>
              <a:t>Celkový počet zaměstnanců je 113.</a:t>
            </a:r>
            <a:endParaRPr sz="2000"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2068" y="0"/>
            <a:ext cx="379193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20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Problémy provozu aplikací v DÚ</a:t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11700" y="1250152"/>
            <a:ext cx="7929000" cy="3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Omezené zdroje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Finance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Manpower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Různé aplikace - každá se provozuje jinak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Běžný Open Source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Custom Development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…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kaLab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E1E1E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